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42" autoAdjust="0"/>
    <p:restoredTop sz="94660"/>
  </p:normalViewPr>
  <p:slideViewPr>
    <p:cSldViewPr>
      <p:cViewPr varScale="1">
        <p:scale>
          <a:sx n="67" d="100"/>
          <a:sy n="67" d="100"/>
        </p:scale>
        <p:origin x="107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3" d="100"/>
          <a:sy n="33" d="100"/>
        </p:scale>
        <p:origin x="-2268" y="-84"/>
      </p:cViewPr>
      <p:guideLst>
        <p:guide orient="horz" pos="3110"/>
        <p:guide pos="2142"/>
      </p:guideLst>
    </p:cSldViewPr>
  </p:notesViewPr>
  <p:gridSpacing cx="72008" cy="72008"/>
</p:viewPr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IKNB%20SYARIAH\2014\SURAT\Jawaban%20surat%20terkait%20narasumber%20dalam%20program%20metro%20manulife\jumlah%20pelaku,aset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'Pelaku Industri Asuransi Syaria'!$C$7</c:f>
              <c:strCache>
                <c:ptCount val="1"/>
                <c:pt idx="0">
                  <c:v>Perusahaan Asuransi Jiwa Syariah </c:v>
                </c:pt>
              </c:strCache>
            </c:strRef>
          </c:tx>
          <c:invertIfNegative val="0"/>
          <c:cat>
            <c:strRef>
              <c:f>'Pelaku Industri Asuransi Syaria'!$D$6:$R$6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strCache>
            </c:strRef>
          </c:cat>
          <c:val>
            <c:numRef>
              <c:f>'Pelaku Industri Asuransi Syaria'!$D$7:$R$7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</c:numCache>
            </c:numRef>
          </c:val>
        </c:ser>
        <c:ser>
          <c:idx val="1"/>
          <c:order val="1"/>
          <c:tx>
            <c:strRef>
              <c:f>'Pelaku Industri Asuransi Syaria'!$C$8</c:f>
              <c:strCache>
                <c:ptCount val="1"/>
                <c:pt idx="0">
                  <c:v>Perusahaan Asuransi Jiwa yang memiliki Unit Syariah</c:v>
                </c:pt>
              </c:strCache>
            </c:strRef>
          </c:tx>
          <c:invertIfNegative val="0"/>
          <c:cat>
            <c:strRef>
              <c:f>'Pelaku Industri Asuransi Syaria'!$D$6:$R$6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strCache>
            </c:strRef>
          </c:cat>
          <c:val>
            <c:numRef>
              <c:f>'Pelaku Industri Asuransi Syaria'!$D$8:$R$8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8</c:v>
                </c:pt>
                <c:pt idx="6">
                  <c:v>9</c:v>
                </c:pt>
                <c:pt idx="7">
                  <c:v>12</c:v>
                </c:pt>
                <c:pt idx="8">
                  <c:v>13</c:v>
                </c:pt>
                <c:pt idx="9">
                  <c:v>17</c:v>
                </c:pt>
                <c:pt idx="10">
                  <c:v>17</c:v>
                </c:pt>
                <c:pt idx="11">
                  <c:v>17</c:v>
                </c:pt>
                <c:pt idx="12">
                  <c:v>17</c:v>
                </c:pt>
                <c:pt idx="13">
                  <c:v>17</c:v>
                </c:pt>
                <c:pt idx="14">
                  <c:v>17</c:v>
                </c:pt>
              </c:numCache>
            </c:numRef>
          </c:val>
        </c:ser>
        <c:ser>
          <c:idx val="2"/>
          <c:order val="2"/>
          <c:tx>
            <c:strRef>
              <c:f>'Pelaku Industri Asuransi Syaria'!$C$9</c:f>
              <c:strCache>
                <c:ptCount val="1"/>
                <c:pt idx="0">
                  <c:v>Perusahaan Asuransi Kerugian Syariah</c:v>
                </c:pt>
              </c:strCache>
            </c:strRef>
          </c:tx>
          <c:invertIfNegative val="0"/>
          <c:cat>
            <c:strRef>
              <c:f>'Pelaku Industri Asuransi Syaria'!$D$6:$R$6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strCache>
            </c:strRef>
          </c:cat>
          <c:val>
            <c:numRef>
              <c:f>'Pelaku Industri Asuransi Syaria'!$D$9:$R$9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</c:numCache>
            </c:numRef>
          </c:val>
        </c:ser>
        <c:ser>
          <c:idx val="3"/>
          <c:order val="3"/>
          <c:tx>
            <c:strRef>
              <c:f>'Pelaku Industri Asuransi Syaria'!$C$10</c:f>
              <c:strCache>
                <c:ptCount val="1"/>
                <c:pt idx="0">
                  <c:v>Perusahaan Asuransi Kerugian yang memiliki Unit Syariah</c:v>
                </c:pt>
              </c:strCache>
            </c:strRef>
          </c:tx>
          <c:invertIfNegative val="0"/>
          <c:cat>
            <c:strRef>
              <c:f>'Pelaku Industri Asuransi Syaria'!$D$6:$R$6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strCache>
            </c:strRef>
          </c:cat>
          <c:val>
            <c:numRef>
              <c:f>'Pelaku Industri Asuransi Syaria'!$D$10:$R$10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6</c:v>
                </c:pt>
                <c:pt idx="4">
                  <c:v>11</c:v>
                </c:pt>
                <c:pt idx="5">
                  <c:v>13</c:v>
                </c:pt>
                <c:pt idx="6">
                  <c:v>15</c:v>
                </c:pt>
                <c:pt idx="7">
                  <c:v>19</c:v>
                </c:pt>
                <c:pt idx="8">
                  <c:v>19</c:v>
                </c:pt>
                <c:pt idx="9">
                  <c:v>19</c:v>
                </c:pt>
                <c:pt idx="10">
                  <c:v>20</c:v>
                </c:pt>
                <c:pt idx="11">
                  <c:v>18</c:v>
                </c:pt>
                <c:pt idx="12">
                  <c:v>20</c:v>
                </c:pt>
                <c:pt idx="13">
                  <c:v>24</c:v>
                </c:pt>
                <c:pt idx="14">
                  <c:v>23</c:v>
                </c:pt>
              </c:numCache>
            </c:numRef>
          </c:val>
        </c:ser>
        <c:ser>
          <c:idx val="4"/>
          <c:order val="4"/>
          <c:tx>
            <c:strRef>
              <c:f>'Pelaku Industri Asuransi Syaria'!$C$11</c:f>
              <c:strCache>
                <c:ptCount val="1"/>
                <c:pt idx="0">
                  <c:v>Perusahaan Reasuransi yang memiliki Unit Syariah</c:v>
                </c:pt>
              </c:strCache>
            </c:strRef>
          </c:tx>
          <c:invertIfNegative val="0"/>
          <c:cat>
            <c:strRef>
              <c:f>'Pelaku Industri Asuransi Syaria'!$D$6:$R$6</c:f>
              <c:strCach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strCache>
            </c:strRef>
          </c:cat>
          <c:val>
            <c:numRef>
              <c:f>'Pelaku Industri Asuransi Syaria'!$D$11:$R$11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702528"/>
        <c:axId val="313702920"/>
        <c:axId val="0"/>
      </c:bar3DChart>
      <c:catAx>
        <c:axId val="313702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id-ID"/>
            </a:pPr>
            <a:endParaRPr lang="id-ID"/>
          </a:p>
        </c:txPr>
        <c:crossAx val="313702920"/>
        <c:crosses val="autoZero"/>
        <c:auto val="1"/>
        <c:lblAlgn val="ctr"/>
        <c:lblOffset val="100"/>
        <c:noMultiLvlLbl val="0"/>
      </c:catAx>
      <c:valAx>
        <c:axId val="313702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id-ID"/>
            </a:pPr>
            <a:endParaRPr lang="id-ID"/>
          </a:p>
        </c:txPr>
        <c:crossAx val="3137025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8569090628377414E-2"/>
          <c:y val="0.83454210115627436"/>
          <c:w val="0.89953969197246519"/>
          <c:h val="0.16185429524012201"/>
        </c:manualLayout>
      </c:layout>
      <c:overlay val="0"/>
      <c:txPr>
        <a:bodyPr/>
        <a:lstStyle/>
        <a:p>
          <a:pPr>
            <a:defRPr lang="id-ID"/>
          </a:pPr>
          <a:endParaRPr lang="id-ID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736" cy="494050"/>
          </a:xfrm>
          <a:prstGeom prst="rect">
            <a:avLst/>
          </a:prstGeom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400" y="0"/>
            <a:ext cx="2944736" cy="494050"/>
          </a:xfrm>
          <a:prstGeom prst="rect">
            <a:avLst/>
          </a:prstGeom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0A886776-5367-4ED2-A7A7-4D6BADDFE8AE}" type="datetime1">
              <a:rPr lang="en-US"/>
              <a:pPr>
                <a:defRPr/>
              </a:pPr>
              <a:t>10/27/2014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514"/>
            <a:ext cx="2944736" cy="494050"/>
          </a:xfrm>
          <a:prstGeom prst="rect">
            <a:avLst/>
          </a:prstGeom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400" y="9378514"/>
            <a:ext cx="2944736" cy="494050"/>
          </a:xfrm>
          <a:prstGeom prst="rect">
            <a:avLst/>
          </a:prstGeom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AE652F7-B884-4633-96C0-3E72E36D0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68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4050"/>
          </a:xfrm>
          <a:prstGeom prst="rect">
            <a:avLst/>
          </a:prstGeom>
        </p:spPr>
        <p:txBody>
          <a:bodyPr vert="horz" wrap="square" lIns="91240" tIns="45620" rIns="91240" bIns="456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4050"/>
          </a:xfrm>
          <a:prstGeom prst="rect">
            <a:avLst/>
          </a:prstGeom>
        </p:spPr>
        <p:txBody>
          <a:bodyPr vert="horz" wrap="square" lIns="91240" tIns="45620" rIns="91240" bIns="456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53C9B7AD-E1F3-44A6-91A9-6D2464EA28DF}" type="datetime1">
              <a:rPr lang="en-US"/>
              <a:pPr>
                <a:defRPr/>
              </a:pPr>
              <a:t>10/27/2014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240" tIns="45620" rIns="91240" bIns="456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845" y="4690944"/>
            <a:ext cx="5439987" cy="4441389"/>
          </a:xfrm>
          <a:prstGeom prst="rect">
            <a:avLst/>
          </a:prstGeom>
        </p:spPr>
        <p:txBody>
          <a:bodyPr vert="horz" wrap="square" lIns="91240" tIns="45620" rIns="91240" bIns="45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514"/>
            <a:ext cx="2946275" cy="494050"/>
          </a:xfrm>
          <a:prstGeom prst="rect">
            <a:avLst/>
          </a:prstGeom>
        </p:spPr>
        <p:txBody>
          <a:bodyPr vert="horz" wrap="square" lIns="91240" tIns="45620" rIns="91240" bIns="456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378514"/>
            <a:ext cx="2946275" cy="494050"/>
          </a:xfrm>
          <a:prstGeom prst="rect">
            <a:avLst/>
          </a:prstGeom>
        </p:spPr>
        <p:txBody>
          <a:bodyPr vert="horz" wrap="square" lIns="91240" tIns="45620" rIns="91240" bIns="456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A3AF5AB2-3972-4450-88E5-10C6A7574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888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Media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Median">
    <a:fillStyleLst>
      <a:solidFill>
        <a:schemeClr val="phClr"/>
      </a:solidFill>
      <a:solidFill>
        <a:schemeClr val="phClr">
          <a:tint val="50000"/>
        </a:schemeClr>
      </a:solidFill>
      <a:solidFill>
        <a:schemeClr val="phClr"/>
      </a:solidFill>
    </a:fillStyleLst>
    <a:lnStyleLst>
      <a:ln w="10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47625" cap="flat" cmpd="dbl" algn="ctr">
        <a:solidFill>
          <a:schemeClr val="phClr"/>
        </a:solidFill>
        <a:prstDash val="solid"/>
      </a:ln>
    </a:lnStyleLst>
    <a:effectStyleLst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  <a:blipFill>
        <a:blip xmlns:r="http://schemas.openxmlformats.org/officeDocument/2006/relationships" r:embed="rId2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3764</TotalTime>
  <Words>1648</Words>
  <Application>Microsoft Office PowerPoint</Application>
  <PresentationFormat>On-screen Show (4:3)</PresentationFormat>
  <Paragraphs>307</Paragraphs>
  <Slides>30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ＭＳ Ｐゴシック</vt:lpstr>
      <vt:lpstr>Agency FB</vt:lpstr>
      <vt:lpstr>Arial</vt:lpstr>
      <vt:lpstr>Baskerville Old Face</vt:lpstr>
      <vt:lpstr>Bookman Old Style</vt:lpstr>
      <vt:lpstr>Calibri</vt:lpstr>
      <vt:lpstr>Edwardian Script ITC</vt:lpstr>
      <vt:lpstr>Impact</vt:lpstr>
      <vt:lpstr>Times New Roman</vt:lpstr>
      <vt:lpstr>Tw Cen MT</vt:lpstr>
      <vt:lpstr>Wingdings</vt:lpstr>
      <vt:lpstr>Wingdings 2</vt:lpstr>
      <vt:lpstr>Median</vt:lpstr>
      <vt:lpstr>Document</vt:lpstr>
      <vt:lpstr>PowerPoint Presentation</vt:lpstr>
      <vt:lpstr>Topik Presentasi</vt:lpstr>
      <vt:lpstr>Topik Presentasi</vt:lpstr>
      <vt:lpstr>Pembentukan OJK</vt:lpstr>
      <vt:lpstr>Pembentukan OJK</vt:lpstr>
      <vt:lpstr>Pembentukan OJK</vt:lpstr>
      <vt:lpstr>Pembentukan OJK</vt:lpstr>
      <vt:lpstr>Industri Keuangan Non Bank</vt:lpstr>
      <vt:lpstr>Tugas Pokok IKNB Syariah</vt:lpstr>
      <vt:lpstr>Struktur Direktorat IKNB Syariah </vt:lpstr>
      <vt:lpstr>Topik Presentasi</vt:lpstr>
      <vt:lpstr>Strategi Nasional Literasi Keuangan</vt:lpstr>
      <vt:lpstr>Strategi Nasional Literasi Keuangan</vt:lpstr>
      <vt:lpstr>Strategi Nasional Literasi Keuangan</vt:lpstr>
      <vt:lpstr>Strategi Nasional Literasi Keuangan</vt:lpstr>
      <vt:lpstr>Financial Inclusion</vt:lpstr>
      <vt:lpstr>Topik Presentasi</vt:lpstr>
      <vt:lpstr>Aset IKNB </vt:lpstr>
      <vt:lpstr>Aset IKNB Syariah</vt:lpstr>
      <vt:lpstr>Jumlah Entitas IKNB Syariah*</vt:lpstr>
      <vt:lpstr>Perkembangan Entitas Asuransi Syariah </vt:lpstr>
      <vt:lpstr>Perkembangan Pengaturan  Asuransi Syariah</vt:lpstr>
      <vt:lpstr>Perkembangan Pengaturan  Asuransi Syariah</vt:lpstr>
      <vt:lpstr>Perkembangan Pengaturan Asuransi Syariah</vt:lpstr>
      <vt:lpstr>Perkembangan Pengaturan  Asuransi Syariah</vt:lpstr>
      <vt:lpstr>Topik Presentasi</vt:lpstr>
      <vt:lpstr>Asuransi Mikro –  Tujuan &amp; Kegiatan  </vt:lpstr>
      <vt:lpstr>Asuransi Mikro –  Kondisi saat ini</vt:lpstr>
      <vt:lpstr>Asuransi Mikro - Rencana ke Depan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Asus</cp:lastModifiedBy>
  <cp:revision>283</cp:revision>
  <cp:lastPrinted>2014-10-27T06:56:57Z</cp:lastPrinted>
  <dcterms:created xsi:type="dcterms:W3CDTF">2012-09-18T08:12:19Z</dcterms:created>
  <dcterms:modified xsi:type="dcterms:W3CDTF">2014-10-27T07:28:56Z</dcterms:modified>
</cp:coreProperties>
</file>